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13"/>
  </p:notesMasterIdLst>
  <p:sldIdLst>
    <p:sldId id="351" r:id="rId3"/>
    <p:sldId id="350" r:id="rId4"/>
    <p:sldId id="347" r:id="rId5"/>
    <p:sldId id="346" r:id="rId6"/>
    <p:sldId id="315" r:id="rId7"/>
    <p:sldId id="340" r:id="rId8"/>
    <p:sldId id="342" r:id="rId9"/>
    <p:sldId id="339" r:id="rId10"/>
    <p:sldId id="355" r:id="rId11"/>
    <p:sldId id="34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8136" autoAdjust="0"/>
  </p:normalViewPr>
  <p:slideViewPr>
    <p:cSldViewPr snapToGrid="0">
      <p:cViewPr varScale="1">
        <p:scale>
          <a:sx n="59" d="100"/>
          <a:sy n="59" d="100"/>
        </p:scale>
        <p:origin x="212" y="64"/>
      </p:cViewPr>
      <p:guideLst/>
    </p:cSldViewPr>
  </p:slideViewPr>
  <p:outlineViewPr>
    <p:cViewPr>
      <p:scale>
        <a:sx n="33" d="100"/>
        <a:sy n="33" d="100"/>
      </p:scale>
      <p:origin x="0" y="-50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93883-17D6-4D69-A36B-AC3B56F99F5F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7213-F8D3-47B9-A75A-DC5211984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40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31AAF38-D06F-33B0-26D9-94CD4813E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263" y="744538"/>
            <a:ext cx="6619875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ED6074D-759A-BCC3-332D-08EE45641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16463"/>
            <a:ext cx="5403850" cy="4468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70764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202B53"/>
                </a:solidFill>
                <a:effectLst/>
                <a:latin typeface="lato" panose="020F0502020204030203" pitchFamily="34" charset="0"/>
              </a:rPr>
              <a:t>?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47213-F8D3-47B9-A75A-DC521198455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35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332B-0135-4E89-9A61-079339258CC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79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47213-F8D3-47B9-A75A-DC521198455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27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47213-F8D3-47B9-A75A-DC521198455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9468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9C86349-03D8-8131-D175-A6AF62A50D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263" y="744538"/>
            <a:ext cx="6619875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E6319B6-065C-3C77-306F-84228C1D8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16463"/>
            <a:ext cx="5403850" cy="4468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sv-SE" dirty="0"/>
          </a:p>
          <a:p>
            <a:pPr eaLnBrk="1" hangingPunct="1"/>
            <a:endParaRPr lang="sv-SE" altLang="sv-S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47213-F8D3-47B9-A75A-DC521198455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702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47213-F8D3-47B9-A75A-DC521198455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64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47213-F8D3-47B9-A75A-DC521198455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41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47213-F8D3-47B9-A75A-DC521198455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10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2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83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357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578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04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145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75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7659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957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37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79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866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klippt och rundat hörn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ätvinklig triangel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/>
              <a:t>Klicka på ikonen för att lägga till en bild</a:t>
            </a:r>
            <a:endParaRPr kumimoji="0" lang="en-US" dirty="0"/>
          </a:p>
        </p:txBody>
      </p:sp>
      <p:sp>
        <p:nvSpPr>
          <p:cNvPr id="10" name="Frihandsfigur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andsfigur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937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51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44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30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89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17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35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12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32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42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5A73B-D638-40BB-BD80-7CB7AEEDA1C9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64396-FCC0-4EB9-A610-6F13A5CAB5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47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FF49E-1116-4DDA-A4C2-2C396B415B69}" type="datetimeFigureOut">
              <a:rPr lang="sv-SE" smtClean="0"/>
              <a:pPr/>
              <a:t>2023-06-22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48B31C-636A-4ECA-973E-179C3AEADED0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ihandsfigu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ihandsfigu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858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4C48A71-341D-1131-9BF7-1CD9A1F79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4927" y="101355"/>
            <a:ext cx="8074815" cy="1618489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sv-SE" altLang="sv-SE" sz="5000" b="1" dirty="0"/>
              <a:t>Allmänmedicin – </a:t>
            </a:r>
            <a:br>
              <a:rPr lang="sv-SE" altLang="sv-SE" sz="5000" b="1" dirty="0"/>
            </a:br>
            <a:r>
              <a:rPr lang="sv-SE" altLang="sv-SE" sz="5000" b="1" dirty="0"/>
              <a:t>läkarvetenskapens modernäring 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C1E0DE4-2A6B-D8DA-6B73-69B6F0707B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8908" y="1828799"/>
            <a:ext cx="10167851" cy="4740605"/>
          </a:xfrm>
        </p:spPr>
        <p:txBody>
          <a:bodyPr anchor="t">
            <a:normAutofit lnSpcReduction="10000"/>
          </a:bodyPr>
          <a:lstStyle/>
          <a:p>
            <a:pPr eaLnBrk="1" hangingPunct="1">
              <a:spcBef>
                <a:spcPts val="0"/>
              </a:spcBef>
            </a:pPr>
            <a:r>
              <a:rPr lang="sv-SE" altLang="sv-SE" sz="2400" b="1" dirty="0"/>
              <a:t>1622 – 1645  Nils Foss, </a:t>
            </a:r>
            <a:r>
              <a:rPr lang="sv-SE" altLang="sv-SE" sz="2400" b="1" dirty="0" err="1"/>
              <a:t>Provinsialmedicus</a:t>
            </a:r>
            <a:r>
              <a:rPr lang="sv-SE" altLang="sv-SE" sz="2400" b="1" dirty="0"/>
              <a:t> i Skåne (Danmark) och kanik i Lunds domkyrka</a:t>
            </a:r>
          </a:p>
          <a:p>
            <a:pPr eaLnBrk="1" hangingPunct="1">
              <a:spcBef>
                <a:spcPts val="0"/>
              </a:spcBef>
            </a:pPr>
            <a:r>
              <a:rPr lang="sv-SE" altLang="sv-SE" sz="2400" b="1" dirty="0"/>
              <a:t>1668 – 1850  </a:t>
            </a:r>
            <a:r>
              <a:rPr lang="sv-SE" altLang="sv-SE" sz="2400" b="1" dirty="0" err="1"/>
              <a:t>Provinsialmedici</a:t>
            </a:r>
            <a:r>
              <a:rPr lang="sv-SE" altLang="sv-SE" sz="2400" b="1" dirty="0"/>
              <a:t> blev professorer vid Lunds universitet	</a:t>
            </a:r>
          </a:p>
          <a:p>
            <a:pPr eaLnBrk="1" hangingPunct="1">
              <a:spcBef>
                <a:spcPts val="0"/>
              </a:spcBef>
            </a:pPr>
            <a:r>
              <a:rPr lang="sv-SE" altLang="sv-SE" sz="2400" b="1" dirty="0"/>
              <a:t>1663 – 1900  Instruktioner för provinsialläkare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altLang="sv-SE" sz="2400" b="1" dirty="0"/>
              <a:t>			”den enskildes sjukvård viktigast”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altLang="sv-SE" sz="2400" b="1" dirty="0"/>
              <a:t>			”bidraga att bibehålla invånarnas hälsa”</a:t>
            </a:r>
          </a:p>
          <a:p>
            <a:pPr eaLnBrk="1" hangingPunct="1">
              <a:spcBef>
                <a:spcPts val="0"/>
              </a:spcBef>
            </a:pPr>
            <a:r>
              <a:rPr lang="sv-SE" altLang="sv-SE" sz="2400" b="1" dirty="0"/>
              <a:t>1700 – 1930 Provinsialläkare hade makten inom hälso- och sjukvården</a:t>
            </a:r>
          </a:p>
          <a:p>
            <a:pPr eaLnBrk="1" hangingPunct="1">
              <a:spcBef>
                <a:spcPts val="0"/>
              </a:spcBef>
            </a:pPr>
            <a:endParaRPr lang="sv-SE" altLang="sv-SE" sz="2400" b="1" dirty="0"/>
          </a:p>
          <a:p>
            <a:pPr eaLnBrk="1" hangingPunct="1">
              <a:spcBef>
                <a:spcPts val="0"/>
              </a:spcBef>
            </a:pPr>
            <a:r>
              <a:rPr lang="sv-SE" altLang="sv-SE" sz="2400" b="1" dirty="0"/>
              <a:t>1950-1960-talen ”provinsialläkareländet”</a:t>
            </a:r>
          </a:p>
          <a:p>
            <a:pPr eaLnBrk="1" hangingPunct="1">
              <a:spcBef>
                <a:spcPts val="0"/>
              </a:spcBef>
            </a:pPr>
            <a:r>
              <a:rPr lang="sv-SE" altLang="sv-SE" sz="2400" b="1" dirty="0"/>
              <a:t>1960 – talet  Sjukhuset centralpunkten i vården </a:t>
            </a:r>
          </a:p>
          <a:p>
            <a:pPr eaLnBrk="1" hangingPunct="1">
              <a:spcBef>
                <a:spcPts val="0"/>
              </a:spcBef>
            </a:pPr>
            <a:r>
              <a:rPr lang="sv-SE" altLang="sv-SE" sz="2400" b="1" dirty="0"/>
              <a:t>1978   WHO-konferens i Alma </a:t>
            </a:r>
            <a:r>
              <a:rPr lang="sv-SE" altLang="sv-SE" sz="2400" b="1" dirty="0" err="1"/>
              <a:t>Ata</a:t>
            </a:r>
            <a:endParaRPr lang="sv-SE" altLang="sv-SE" sz="2400" b="1" dirty="0"/>
          </a:p>
          <a:p>
            <a:pPr eaLnBrk="1" hangingPunct="1">
              <a:spcBef>
                <a:spcPts val="0"/>
              </a:spcBef>
            </a:pPr>
            <a:r>
              <a:rPr lang="sv-SE" altLang="sv-SE" sz="2400" b="1" dirty="0"/>
              <a:t>1982   Professor i allmänmedicin Bengt Scherstén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sv-SE" altLang="sv-SE" sz="2400" b="1" dirty="0"/>
          </a:p>
          <a:p>
            <a:pPr eaLnBrk="1" hangingPunct="1"/>
            <a:endParaRPr lang="sv-SE" altLang="sv-SE" sz="2400" b="1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sv-SE" altLang="sv-SE" sz="2400" b="1" dirty="0"/>
          </a:p>
          <a:p>
            <a:pPr eaLnBrk="1" hangingPunct="1"/>
            <a:endParaRPr lang="sv-SE" altLang="sv-SE" sz="17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D179DAB-9DA6-39B4-39FA-F8651B928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78" t="-34073" r="-25886" b="-19040"/>
          <a:stretch/>
        </p:blipFill>
        <p:spPr>
          <a:xfrm>
            <a:off x="9979742" y="4658433"/>
            <a:ext cx="2019717" cy="20982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9595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B6787A3-7084-BD03-32DC-68149573D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54" y="988800"/>
            <a:ext cx="7240687" cy="5447328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A6940E-F756-5AC1-1C92-B7F6EB62A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9763" y="1243962"/>
            <a:ext cx="3617605" cy="4783212"/>
          </a:xfrm>
        </p:spPr>
        <p:txBody>
          <a:bodyPr>
            <a:normAutofit/>
          </a:bodyPr>
          <a:lstStyle/>
          <a:p>
            <a:r>
              <a:rPr lang="sv-SE" sz="3200" b="1" dirty="0"/>
              <a:t>Överdiagnostik</a:t>
            </a:r>
          </a:p>
          <a:p>
            <a:r>
              <a:rPr lang="sv-SE" sz="3200" b="1" dirty="0"/>
              <a:t>Medikalisering</a:t>
            </a:r>
          </a:p>
          <a:p>
            <a:r>
              <a:rPr lang="sv-SE" sz="3200" b="1" dirty="0"/>
              <a:t>Riskfokusering</a:t>
            </a:r>
          </a:p>
          <a:p>
            <a:r>
              <a:rPr lang="sv-SE" sz="3200" b="1" dirty="0"/>
              <a:t>Kommersialisering</a:t>
            </a:r>
          </a:p>
          <a:p>
            <a:r>
              <a:rPr lang="sv-SE" sz="3200" b="1" dirty="0"/>
              <a:t>Screening</a:t>
            </a:r>
          </a:p>
          <a:p>
            <a:r>
              <a:rPr lang="sv-SE" sz="3200" b="1" dirty="0"/>
              <a:t>Sjukliggörande</a:t>
            </a:r>
          </a:p>
        </p:txBody>
      </p:sp>
    </p:spTree>
    <p:extLst>
      <p:ext uri="{BB962C8B-B14F-4D97-AF65-F5344CB8AC3E}">
        <p14:creationId xmlns:p14="http://schemas.microsoft.com/office/powerpoint/2010/main" val="237243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0CE1014-EB44-AA32-27C4-67D162811799}"/>
              </a:ext>
            </a:extLst>
          </p:cNvPr>
          <p:cNvSpPr txBox="1">
            <a:spLocks/>
          </p:cNvSpPr>
          <p:nvPr/>
        </p:nvSpPr>
        <p:spPr>
          <a:xfrm>
            <a:off x="990992" y="1551045"/>
            <a:ext cx="4045604" cy="4166263"/>
          </a:xfrm>
          <a:prstGeom prst="rect">
            <a:avLst/>
          </a:prstGeom>
        </p:spPr>
        <p:txBody>
          <a:bodyPr vert="horz" lIns="0" rIns="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sv-SE" sz="4200" dirty="0">
                <a:solidFill>
                  <a:srgbClr val="002060"/>
                </a:solidFill>
              </a:rPr>
              <a:t>Den första allmänmedicinska avhandlingen</a:t>
            </a:r>
            <a:br>
              <a:rPr lang="sv-SE" sz="4200" dirty="0">
                <a:solidFill>
                  <a:srgbClr val="002060"/>
                </a:solidFill>
              </a:rPr>
            </a:br>
            <a:r>
              <a:rPr lang="sv-SE" sz="4200" dirty="0">
                <a:solidFill>
                  <a:srgbClr val="002060"/>
                </a:solidFill>
              </a:rPr>
              <a:t>1769:</a:t>
            </a:r>
            <a:br>
              <a:rPr lang="sv-SE" sz="4200" dirty="0">
                <a:solidFill>
                  <a:srgbClr val="002060"/>
                </a:solidFill>
              </a:rPr>
            </a:br>
            <a:r>
              <a:rPr lang="sv-SE" sz="4200" b="1" dirty="0"/>
              <a:t>Sättet att vara sin egen läkare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68CAD-0C1E-5461-E227-987D29E0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690" y="666728"/>
            <a:ext cx="4045604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0149CB-345B-A665-C9DC-7905CFF5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513" y="0"/>
            <a:ext cx="10515600" cy="1325563"/>
          </a:xfrm>
        </p:spPr>
        <p:txBody>
          <a:bodyPr>
            <a:normAutofit/>
          </a:bodyPr>
          <a:lstStyle/>
          <a:p>
            <a:r>
              <a:rPr lang="sv-SE" sz="4800" b="1" dirty="0">
                <a:solidFill>
                  <a:schemeClr val="accent3">
                    <a:lumMod val="75000"/>
                  </a:schemeClr>
                </a:solidFill>
              </a:rPr>
              <a:t>Allmänläkare och kvinna - pionjärerna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1670D6-91C5-5F3D-F7E0-EA27AC87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11521440" cy="5056632"/>
          </a:xfrm>
        </p:spPr>
        <p:txBody>
          <a:bodyPr>
            <a:normAutofit fontScale="92500" lnSpcReduction="20000"/>
          </a:bodyPr>
          <a:lstStyle/>
          <a:p>
            <a:r>
              <a:rPr lang="sv-SE" b="1" dirty="0"/>
              <a:t>Karolina Widerström (1856-1949) – första kvinna som läkare – medicine 											hedersdoktor</a:t>
            </a:r>
          </a:p>
          <a:p>
            <a:endParaRPr lang="sv-SE" b="1" dirty="0"/>
          </a:p>
          <a:p>
            <a:r>
              <a:rPr lang="sv-SE" b="1" dirty="0"/>
              <a:t>Gertrud </a:t>
            </a:r>
            <a:r>
              <a:rPr lang="sv-SE" b="1" dirty="0" err="1"/>
              <a:t>Gussander</a:t>
            </a:r>
            <a:r>
              <a:rPr lang="sv-SE" b="1" dirty="0"/>
              <a:t> (1872-1950) – disputation 1912 i Lund  - ”provinsialläkartaxa”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sz="2800" i="1" dirty="0"/>
              <a:t>Behörighetslagen 1925</a:t>
            </a:r>
          </a:p>
          <a:p>
            <a:pPr marL="0" indent="0">
              <a:buNone/>
            </a:pPr>
            <a:endParaRPr lang="sv-SE" b="1" dirty="0"/>
          </a:p>
          <a:p>
            <a:r>
              <a:rPr lang="sv-SE" b="1" dirty="0"/>
              <a:t>Nanna Svartz (1890-1986) – första kvinna som professor 1937</a:t>
            </a:r>
          </a:p>
          <a:p>
            <a:endParaRPr lang="sv-SE" b="1" dirty="0"/>
          </a:p>
          <a:p>
            <a:r>
              <a:rPr lang="sv-SE" b="1" dirty="0"/>
              <a:t>Marianne </a:t>
            </a:r>
            <a:r>
              <a:rPr lang="sv-SE" b="1" dirty="0" err="1"/>
              <a:t>Lindstén</a:t>
            </a:r>
            <a:r>
              <a:rPr lang="sv-SE" b="1" dirty="0"/>
              <a:t> (1909-1979) –  första kvinna som provinsialläkare med      								Kunglig fullmakt 1945 i Vilhelmina												</a:t>
            </a:r>
          </a:p>
          <a:p>
            <a:pPr marL="0" indent="0">
              <a:buNone/>
            </a:pPr>
            <a:r>
              <a:rPr lang="sv-SE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5688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171BD7A-DAD3-398F-46E8-9898F6368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37" y="0"/>
            <a:ext cx="4599182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920F5CA-6A28-15DF-DB7A-DB98E327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288" y="73152"/>
            <a:ext cx="6208776" cy="7006521"/>
          </a:xfrm>
        </p:spPr>
        <p:txBody>
          <a:bodyPr>
            <a:noAutofit/>
          </a:bodyPr>
          <a:lstStyle/>
          <a:p>
            <a:r>
              <a:rPr lang="sv-SE" sz="2800" b="1" dirty="0"/>
              <a:t>Lundby-studien 1947 - 2015</a:t>
            </a:r>
            <a:br>
              <a:rPr lang="sv-SE" sz="2800" b="1" dirty="0"/>
            </a:br>
            <a:br>
              <a:rPr lang="sv-SE" sz="2800" b="1" dirty="0"/>
            </a:br>
            <a:r>
              <a:rPr lang="sv-SE" sz="2800" b="1" dirty="0"/>
              <a:t>Vårdcentralen – Sveriges första - öppnade 1968 med en forskningsavdelning via</a:t>
            </a:r>
            <a:br>
              <a:rPr lang="sv-SE" sz="2800" b="1" dirty="0"/>
            </a:br>
            <a:r>
              <a:rPr lang="sv-SE" sz="2800" b="1" dirty="0"/>
              <a:t>Medicinalstyrelsen</a:t>
            </a:r>
            <a:br>
              <a:rPr lang="sv-SE" sz="2800" b="1" dirty="0"/>
            </a:br>
            <a:br>
              <a:rPr lang="sv-SE" sz="2800" b="1" dirty="0"/>
            </a:br>
            <a:r>
              <a:rPr lang="sv-SE" sz="2800" b="1" dirty="0"/>
              <a:t>Professor i ”medicin, särskilt öppen hälso- och sjukvård” 1972</a:t>
            </a:r>
            <a:br>
              <a:rPr lang="sv-SE" sz="2800" b="1" dirty="0"/>
            </a:br>
            <a:br>
              <a:rPr lang="sv-SE" sz="2800" b="1" dirty="0"/>
            </a:br>
            <a:r>
              <a:rPr lang="sv-SE" sz="2800" b="1" dirty="0"/>
              <a:t>Avhandlingar ca 40, varav 20 allmänläkare, </a:t>
            </a:r>
            <a:br>
              <a:rPr lang="sv-SE" sz="2800" b="1" dirty="0"/>
            </a:br>
            <a:r>
              <a:rPr lang="sv-SE" sz="2800" b="1" dirty="0"/>
              <a:t>7 professorer i allmänmedicin</a:t>
            </a:r>
            <a:br>
              <a:rPr lang="sv-SE" sz="2800" b="1" dirty="0"/>
            </a:br>
            <a:br>
              <a:rPr lang="sv-SE" sz="2800" b="1" dirty="0"/>
            </a:br>
            <a:r>
              <a:rPr lang="sv-SE" sz="2800" b="1" dirty="0"/>
              <a:t>Över 1000 vetenskapliga artiklar</a:t>
            </a:r>
            <a:br>
              <a:rPr lang="sv-SE" sz="2800" b="1" dirty="0"/>
            </a:br>
            <a:br>
              <a:rPr lang="sv-SE" sz="2800" b="1" dirty="0"/>
            </a:br>
            <a:r>
              <a:rPr lang="sv-SE" sz="2800" b="1" dirty="0"/>
              <a:t>NLV-kurser, Dalbydagarna, grundutbildning</a:t>
            </a:r>
            <a:br>
              <a:rPr lang="sv-SE" sz="2800" b="1" dirty="0"/>
            </a:br>
            <a:br>
              <a:rPr lang="sv-SE" sz="3200" b="1" dirty="0"/>
            </a:b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3680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83C0E143-59D1-AEF4-C23D-7FC507496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365" y="203202"/>
            <a:ext cx="7793037" cy="1636712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3600" b="1" dirty="0"/>
              <a:t>Urinsediment med </a:t>
            </a:r>
            <a:r>
              <a:rPr lang="sv-SE" altLang="sv-SE" sz="3600" b="1" dirty="0" err="1"/>
              <a:t>Staphylococcus</a:t>
            </a:r>
            <a:r>
              <a:rPr lang="sv-SE" altLang="sv-SE" sz="3600" b="1" dirty="0"/>
              <a:t> </a:t>
            </a:r>
            <a:r>
              <a:rPr lang="sv-SE" altLang="sv-SE" sz="3600" b="1" dirty="0" err="1"/>
              <a:t>saprophyticus</a:t>
            </a:r>
            <a:r>
              <a:rPr lang="sv-SE" altLang="sv-SE" sz="3600" b="1" dirty="0"/>
              <a:t> och leukocyter</a:t>
            </a:r>
          </a:p>
        </p:txBody>
      </p:sp>
      <p:pic>
        <p:nvPicPr>
          <p:cNvPr id="12291" name="Picture 6">
            <a:extLst>
              <a:ext uri="{FF2B5EF4-FFF2-40B4-BE49-F238E27FC236}">
                <a16:creationId xmlns:a16="http://schemas.microsoft.com/office/drawing/2014/main" id="{871F53A7-659D-64FC-FA0F-4C9D869EA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916114"/>
            <a:ext cx="6969125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8">
            <a:extLst>
              <a:ext uri="{FF2B5EF4-FFF2-40B4-BE49-F238E27FC236}">
                <a16:creationId xmlns:a16="http://schemas.microsoft.com/office/drawing/2014/main" id="{0DBB8DF7-7B8D-7840-FB2C-24173D792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84889"/>
            <a:ext cx="9175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v-SE" altLang="sv-SE" sz="2000" b="1">
                <a:solidFill>
                  <a:schemeClr val="tx2"/>
                </a:solidFill>
              </a:rPr>
              <a:t>Hovelius B. Staphylococcus saprophyticus. Characteristics, </a:t>
            </a:r>
          </a:p>
          <a:p>
            <a:pPr eaLnBrk="1" hangingPunct="1"/>
            <a:r>
              <a:rPr lang="sv-SE" altLang="sv-SE" sz="2000" b="1">
                <a:solidFill>
                  <a:schemeClr val="tx2"/>
                </a:solidFill>
              </a:rPr>
              <a:t>laboratory diagnosis and involvement in  urinary tract infections, 1980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B47072D-0FF8-B177-204C-EAECE60BA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78" t="-34073" r="-25886" b="-19040"/>
          <a:stretch/>
        </p:blipFill>
        <p:spPr>
          <a:xfrm>
            <a:off x="10426402" y="4687142"/>
            <a:ext cx="1459335" cy="151605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8D17C52-B8E4-348A-3F1D-5C82CA03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237" y="1500167"/>
            <a:ext cx="6495404" cy="516487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9646CD3-F1DE-9BE0-49DD-CECAFF6AC3F6}"/>
              </a:ext>
            </a:extLst>
          </p:cNvPr>
          <p:cNvSpPr txBox="1"/>
          <p:nvPr/>
        </p:nvSpPr>
        <p:spPr>
          <a:xfrm>
            <a:off x="2130724" y="422949"/>
            <a:ext cx="7183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/>
              <a:t>SFAM:s höstmöte 1983 på Ystad saltsjöbad</a:t>
            </a:r>
            <a:endParaRPr lang="sv-SE" sz="3200" b="1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CD51677-728A-5B15-4422-A895AE3F75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78" t="-34073" r="-25886" b="-19040"/>
          <a:stretch/>
        </p:blipFill>
        <p:spPr>
          <a:xfrm>
            <a:off x="10540124" y="5240594"/>
            <a:ext cx="1459335" cy="15160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3178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56FF3C7-8F84-3AC2-DFFF-F026D3B3E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2" y="65328"/>
            <a:ext cx="2762636" cy="407726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A709665-8DCE-22F5-C384-980A4A489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041" y="119998"/>
            <a:ext cx="2695119" cy="396538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63F66CF-2E68-1F5B-EF06-76B027CBD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101" y="194230"/>
            <a:ext cx="2626994" cy="3816921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386441A-3217-4AC7-D6D3-23345421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66" y="0"/>
            <a:ext cx="2014880" cy="271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398B0F7-3186-9644-3531-BF064591A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3416" y="3205550"/>
            <a:ext cx="1966780" cy="2814008"/>
          </a:xfrm>
          <a:prstGeom prst="rect">
            <a:avLst/>
          </a:prstGeom>
        </p:spPr>
      </p:pic>
      <p:sp>
        <p:nvSpPr>
          <p:cNvPr id="8" name="Underrubrik 7">
            <a:extLst>
              <a:ext uri="{FF2B5EF4-FFF2-40B4-BE49-F238E27FC236}">
                <a16:creationId xmlns:a16="http://schemas.microsoft.com/office/drawing/2014/main" id="{09957044-FB07-E2D6-5B92-550DF6B8AB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421188"/>
            <a:ext cx="7861300" cy="603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1981		       	1989 – 2016			1989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1D2382C-6329-5CD5-B81D-3EED25740118}"/>
              </a:ext>
            </a:extLst>
          </p:cNvPr>
          <p:cNvSpPr txBox="1"/>
          <p:nvPr/>
        </p:nvSpPr>
        <p:spPr>
          <a:xfrm>
            <a:off x="9479366" y="2743885"/>
            <a:ext cx="237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2007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AD4CFEC-F2E5-5A82-B7B6-C1F7772D18AC}"/>
              </a:ext>
            </a:extLst>
          </p:cNvPr>
          <p:cNvSpPr txBox="1"/>
          <p:nvPr/>
        </p:nvSpPr>
        <p:spPr>
          <a:xfrm>
            <a:off x="9503416" y="6111891"/>
            <a:ext cx="209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84677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A020906-CA0A-8EA1-03FA-8002D89D8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3" y="379806"/>
            <a:ext cx="4498352" cy="632291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1AD007A-DDDC-0089-51A3-B3501EA05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9806"/>
            <a:ext cx="3776479" cy="5661412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170B9926-3431-DE32-B462-44E04AA859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78" t="-34073" r="-25886" b="-19040"/>
          <a:stretch/>
        </p:blipFill>
        <p:spPr>
          <a:xfrm>
            <a:off x="10540124" y="5240594"/>
            <a:ext cx="1459335" cy="15160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0871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DF4F224-4F28-2432-E117-EA77A3CEE98F}"/>
              </a:ext>
            </a:extLst>
          </p:cNvPr>
          <p:cNvSpPr txBox="1">
            <a:spLocks noChangeArrowheads="1"/>
          </p:cNvSpPr>
          <p:nvPr/>
        </p:nvSpPr>
        <p:spPr>
          <a:xfrm>
            <a:off x="995516" y="355292"/>
            <a:ext cx="10515600" cy="1325563"/>
          </a:xfrm>
          <a:prstGeom prst="rect">
            <a:avLst/>
          </a:prstGeom>
          <a:noFill/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sv-SE" altLang="sv-SE" sz="4000" b="1"/>
              <a:t>Varför skall kvinnor (och män) forska eller inta ledande positioner?</a:t>
            </a:r>
            <a:r>
              <a:rPr lang="sv-SE" altLang="sv-SE" sz="4000"/>
              <a:t> </a:t>
            </a:r>
            <a:endParaRPr lang="sv-SE" altLang="sv-SE" sz="40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4B7E25-4DCC-59A8-9D57-CB4610B932C3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Fördelar		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spännande, stimulerande, roligt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frihet, valmöjligheter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förhindra ”utbrändhet” 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kunskaper – påverkan, inflytande, makt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undervisning, studenter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kritiskt tänkande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internationella kontakter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resor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status</a:t>
            </a:r>
            <a:endParaRPr lang="sv-SE" altLang="sv-SE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633AF-2627-42CD-9415-B84F5A8EEFC9}"/>
              </a:ext>
            </a:extLst>
          </p:cNvPr>
          <p:cNvSpPr txBox="1">
            <a:spLocks noChangeArrowheads="1"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Nackdelar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få kvinnor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ekonomi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krav, läxor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konkurrens</a:t>
            </a: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r>
              <a:rPr lang="sv-SE" altLang="sv-SE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konflikter</a:t>
            </a:r>
          </a:p>
          <a:p>
            <a:pPr marL="0" indent="0" defTabSz="914400">
              <a:buClr>
                <a:schemeClr val="accent1"/>
              </a:buClr>
              <a:buSzPct val="75000"/>
              <a:buFont typeface="Wingdings 2"/>
              <a:buNone/>
              <a:defRPr/>
            </a:pPr>
            <a:endParaRPr lang="sv-SE" altLang="sv-SE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marL="0" indent="0" defTabSz="914400">
              <a:buClr>
                <a:schemeClr val="accent1"/>
              </a:buClr>
              <a:buSzPct val="75000"/>
              <a:buFont typeface="Wingdings 2"/>
              <a:buNone/>
              <a:defRPr/>
            </a:pPr>
            <a:r>
              <a:rPr lang="sv-SE" altLang="sv-SE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anose="02020603050405020304" pitchFamily="18" charset="0"/>
              </a:rPr>
              <a:t>Kvinnor har troligen fortfarande lite fler problem än vad män har inom akademin</a:t>
            </a:r>
          </a:p>
          <a:p>
            <a:pPr marL="0" indent="0" defTabSz="914400">
              <a:buClr>
                <a:schemeClr val="accent1"/>
              </a:buClr>
              <a:buSzPct val="75000"/>
              <a:buFont typeface="Wingdings 2"/>
              <a:buNone/>
              <a:defRPr/>
            </a:pPr>
            <a:endParaRPr lang="sv-SE" altLang="sv-SE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endParaRPr lang="sv-SE" altLang="sv-SE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endParaRPr lang="sv-SE" altLang="sv-SE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marL="0" indent="0" defTabSz="914400">
              <a:buClr>
                <a:schemeClr val="accent1"/>
              </a:buClr>
              <a:buSzPct val="75000"/>
              <a:buFont typeface="Wingdings 2"/>
              <a:buNone/>
              <a:defRPr/>
            </a:pPr>
            <a:endParaRPr lang="sv-SE" altLang="sv-SE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endParaRPr lang="sv-SE" altLang="sv-SE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endParaRPr lang="sv-SE" altLang="sv-SE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endParaRPr lang="sv-SE" altLang="sv-SE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None/>
              <a:defRPr/>
            </a:pPr>
            <a:endParaRPr lang="sv-SE" altLang="sv-SE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endParaRPr lang="sv-SE" altLang="sv-SE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endParaRPr lang="sv-SE" altLang="sv-SE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  <a:p>
            <a:pPr defTabSz="914400">
              <a:buClr>
                <a:schemeClr val="accent1"/>
              </a:buClr>
              <a:buSzPct val="75000"/>
              <a:buFont typeface="Monotype Sorts" charset="2"/>
              <a:buChar char="n"/>
              <a:defRPr/>
            </a:pPr>
            <a:endParaRPr lang="sv-SE" altLang="sv-SE" b="1" i="1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1D48E38-83AC-E778-D3A5-A6EFB4A2F1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78" t="-34073" r="-25886" b="-19040"/>
          <a:stretch/>
        </p:blipFill>
        <p:spPr>
          <a:xfrm>
            <a:off x="10540124" y="5240594"/>
            <a:ext cx="1459335" cy="15160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011677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834</TotalTime>
  <Words>386</Words>
  <Application>Microsoft Office PowerPoint</Application>
  <PresentationFormat>Bredbild</PresentationFormat>
  <Paragraphs>77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lato</vt:lpstr>
      <vt:lpstr>Monotype Sorts</vt:lpstr>
      <vt:lpstr>Tahoma</vt:lpstr>
      <vt:lpstr>Times</vt:lpstr>
      <vt:lpstr>Wingdings</vt:lpstr>
      <vt:lpstr>Wingdings 2</vt:lpstr>
      <vt:lpstr>Office-tema</vt:lpstr>
      <vt:lpstr>Flöde</vt:lpstr>
      <vt:lpstr>Allmänmedicin –  läkarvetenskapens modernäring  </vt:lpstr>
      <vt:lpstr>PowerPoint-presentation</vt:lpstr>
      <vt:lpstr>Allmänläkare och kvinna - pionjärerna</vt:lpstr>
      <vt:lpstr>Lundby-studien 1947 - 2015  Vårdcentralen – Sveriges första - öppnade 1968 med en forskningsavdelning via Medicinalstyrelsen  Professor i ”medicin, särskilt öppen hälso- och sjukvård” 1972  Avhandlingar ca 40, varav 20 allmänläkare,  7 professorer i allmänmedicin  Över 1000 vetenskapliga artiklar  NLV-kurser, Dalbydagarna, grundutbildning  </vt:lpstr>
      <vt:lpstr>Urinsediment med Staphylococcus saprophyticus och leukocyter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Hovelius</dc:creator>
  <cp:lastModifiedBy>Anette Sauer Ngijol</cp:lastModifiedBy>
  <cp:revision>3</cp:revision>
  <dcterms:created xsi:type="dcterms:W3CDTF">2023-03-06T09:54:48Z</dcterms:created>
  <dcterms:modified xsi:type="dcterms:W3CDTF">2023-06-22T07:15:39Z</dcterms:modified>
</cp:coreProperties>
</file>